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4" r:id="rId1"/>
  </p:sldMasterIdLst>
  <p:sldIdLst>
    <p:sldId id="256" r:id="rId2"/>
    <p:sldId id="257" r:id="rId3"/>
    <p:sldId id="258" r:id="rId4"/>
    <p:sldId id="262" r:id="rId5"/>
    <p:sldId id="259" r:id="rId6"/>
    <p:sldId id="263" r:id="rId7"/>
    <p:sldId id="264" r:id="rId8"/>
    <p:sldId id="260" r:id="rId9"/>
    <p:sldId id="261"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1086" y="4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495D0901-07E1-40E6-AC99-B48D331DDB20}" type="datetimeFigureOut">
              <a:rPr lang="en-US" smtClean="0"/>
              <a:t>2/3/2012</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2506365C-65B5-4D96-B4E1-D73B1263A2F4}" type="slidenum">
              <a:rPr lang="en-US" smtClean="0"/>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5D0901-07E1-40E6-AC99-B48D331DDB20}" type="datetimeFigureOut">
              <a:rPr lang="en-US" smtClean="0"/>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1E08F-9718-4D6F-A050-279B412B684E}"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95D0901-07E1-40E6-AC99-B48D331DDB20}" type="datetimeFigureOut">
              <a:rPr lang="en-US" smtClean="0"/>
              <a:t>2/3/2012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1E08F-9718-4D6F-A050-279B412B684E}"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495D0901-07E1-40E6-AC99-B48D331DDB20}" type="datetimeFigureOut">
              <a:rPr lang="en-US" smtClean="0"/>
              <a:t>2/3/2012</a:t>
            </a:fld>
            <a:endParaRPr lang="en-US" dirty="0"/>
          </a:p>
        </p:txBody>
      </p:sp>
      <p:sp>
        <p:nvSpPr>
          <p:cNvPr id="9" name="Slide Number Placeholder 8"/>
          <p:cNvSpPr>
            <a:spLocks noGrp="1"/>
          </p:cNvSpPr>
          <p:nvPr>
            <p:ph type="sldNum" sz="quarter" idx="15"/>
          </p:nvPr>
        </p:nvSpPr>
        <p:spPr/>
        <p:txBody>
          <a:bodyPr rtlCol="0"/>
          <a:lstStyle/>
          <a:p>
            <a:fld id="{FAE1E08F-9718-4D6F-A050-279B412B684E}" type="slidenum">
              <a:rPr lang="en-US" smtClean="0"/>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495D0901-07E1-40E6-AC99-B48D331DDB20}" type="datetimeFigureOut">
              <a:rPr lang="en-US" smtClean="0"/>
              <a:t>2/3/2012</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6" name="Slide Number Placeholder 5"/>
          <p:cNvSpPr>
            <a:spLocks noGrp="1"/>
          </p:cNvSpPr>
          <p:nvPr>
            <p:ph type="sldNum" sz="quarter" idx="12"/>
          </p:nvPr>
        </p:nvSpPr>
        <p:spPr bwMode="auto">
          <a:xfrm>
            <a:off x="1340616" y="4928702"/>
            <a:ext cx="609600" cy="517524"/>
          </a:xfrm>
        </p:spPr>
        <p:txBody>
          <a:bodyPr/>
          <a:lstStyle/>
          <a:p>
            <a:fld id="{FAE1E08F-9718-4D6F-A050-279B412B684E}" type="slidenum">
              <a:rPr lang="en-US" smtClean="0"/>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495D0901-07E1-40E6-AC99-B48D331DDB20}" type="datetimeFigureOut">
              <a:rPr lang="en-US" smtClean="0"/>
              <a:t>2/3/2012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1E08F-9718-4D6F-A050-279B412B684E}" type="slidenum">
              <a:rPr lang="en-US" smtClean="0"/>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495D0901-07E1-40E6-AC99-B48D331DDB20}" type="datetimeFigureOut">
              <a:rPr lang="en-US" smtClean="0"/>
              <a:t>2/3/2012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1E08F-9718-4D6F-A050-279B412B684E}" type="slidenum">
              <a:rPr lang="en-US" smtClean="0"/>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495D0901-07E1-40E6-AC99-B48D331DDB20}" type="datetimeFigureOut">
              <a:rPr lang="en-US" smtClean="0"/>
              <a:t>2/3/2012</a:t>
            </a:fld>
            <a:endParaRPr lang="en-US" dirty="0"/>
          </a:p>
        </p:txBody>
      </p:sp>
      <p:sp>
        <p:nvSpPr>
          <p:cNvPr id="7" name="Slide Number Placeholder 6"/>
          <p:cNvSpPr>
            <a:spLocks noGrp="1"/>
          </p:cNvSpPr>
          <p:nvPr>
            <p:ph type="sldNum" sz="quarter" idx="11"/>
          </p:nvPr>
        </p:nvSpPr>
        <p:spPr/>
        <p:txBody>
          <a:bodyPr rtlCol="0"/>
          <a:lstStyle/>
          <a:p>
            <a:fld id="{FAE1E08F-9718-4D6F-A050-279B412B684E}" type="slidenum">
              <a:rPr lang="en-US" smtClean="0"/>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95D0901-07E1-40E6-AC99-B48D331DDB20}" type="datetimeFigureOut">
              <a:rPr lang="en-US" smtClean="0"/>
              <a:t>2/3/2012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1E08F-9718-4D6F-A050-279B412B684E}"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495D0901-07E1-40E6-AC99-B48D331DDB20}" type="datetimeFigureOut">
              <a:rPr lang="en-US" smtClean="0"/>
              <a:t>2/3/2012</a:t>
            </a:fld>
            <a:endParaRPr lang="en-US" dirty="0"/>
          </a:p>
        </p:txBody>
      </p:sp>
      <p:sp>
        <p:nvSpPr>
          <p:cNvPr id="22" name="Slide Number Placeholder 21"/>
          <p:cNvSpPr>
            <a:spLocks noGrp="1"/>
          </p:cNvSpPr>
          <p:nvPr>
            <p:ph type="sldNum" sz="quarter" idx="15"/>
          </p:nvPr>
        </p:nvSpPr>
        <p:spPr/>
        <p:txBody>
          <a:bodyPr rtlCol="0"/>
          <a:lstStyle/>
          <a:p>
            <a:fld id="{FAE1E08F-9718-4D6F-A050-279B412B684E}" type="slidenum">
              <a:rPr lang="en-US" smtClean="0"/>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dirty="0"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495D0901-07E1-40E6-AC99-B48D331DDB20}" type="datetimeFigureOut">
              <a:rPr lang="en-US" smtClean="0"/>
              <a:t>2/3/2012</a:t>
            </a:fld>
            <a:endParaRPr lang="en-US" dirty="0"/>
          </a:p>
        </p:txBody>
      </p:sp>
      <p:sp>
        <p:nvSpPr>
          <p:cNvPr id="18" name="Slide Number Placeholder 17"/>
          <p:cNvSpPr>
            <a:spLocks noGrp="1"/>
          </p:cNvSpPr>
          <p:nvPr>
            <p:ph type="sldNum" sz="quarter" idx="11"/>
          </p:nvPr>
        </p:nvSpPr>
        <p:spPr/>
        <p:txBody>
          <a:bodyPr rtlCol="0"/>
          <a:lstStyle/>
          <a:p>
            <a:fld id="{FAE1E08F-9718-4D6F-A050-279B412B684E}" type="slidenum">
              <a:rPr lang="en-US" smtClean="0"/>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95D0901-07E1-40E6-AC99-B48D331DDB20}" type="datetimeFigureOut">
              <a:rPr lang="en-US" smtClean="0"/>
              <a:t>2/3/2012</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FAE1E08F-9718-4D6F-A050-279B412B684E}"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Cornelius Vanderbilt</a:t>
            </a:r>
            <a:endParaRPr lang="en-US" dirty="0"/>
          </a:p>
        </p:txBody>
      </p:sp>
      <p:sp>
        <p:nvSpPr>
          <p:cNvPr id="3" name="Subtitle 2"/>
          <p:cNvSpPr>
            <a:spLocks noGrp="1"/>
          </p:cNvSpPr>
          <p:nvPr>
            <p:ph type="subTitle" idx="1"/>
          </p:nvPr>
        </p:nvSpPr>
        <p:spPr/>
        <p:txBody>
          <a:bodyPr/>
          <a:lstStyle/>
          <a:p>
            <a:r>
              <a:rPr lang="en-US" dirty="0" smtClean="0"/>
              <a:t>Renna Nouwairi</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05400" y="381000"/>
            <a:ext cx="3512387"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4090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Years</a:t>
            </a:r>
            <a:endParaRPr lang="en-US" dirty="0"/>
          </a:p>
        </p:txBody>
      </p:sp>
      <p:sp>
        <p:nvSpPr>
          <p:cNvPr id="3" name="Content Placeholder 2"/>
          <p:cNvSpPr>
            <a:spLocks noGrp="1"/>
          </p:cNvSpPr>
          <p:nvPr>
            <p:ph sz="quarter" idx="1"/>
          </p:nvPr>
        </p:nvSpPr>
        <p:spPr/>
        <p:txBody>
          <a:bodyPr>
            <a:normAutofit/>
          </a:bodyPr>
          <a:lstStyle/>
          <a:p>
            <a:r>
              <a:rPr lang="en-US" dirty="0"/>
              <a:t>C</a:t>
            </a:r>
            <a:r>
              <a:rPr lang="en-US" sz="2400" dirty="0" smtClean="0"/>
              <a:t>ornelius Vanderbilt was born on May 27, 1794 in Staten Island, NY.</a:t>
            </a:r>
          </a:p>
          <a:p>
            <a:r>
              <a:rPr lang="en-US" sz="2400" dirty="0" smtClean="0"/>
              <a:t>His parents were poor Americans; his ancestors came from the Netherlands.</a:t>
            </a:r>
          </a:p>
          <a:p>
            <a:r>
              <a:rPr lang="en-US" dirty="0"/>
              <a:t>V</a:t>
            </a:r>
            <a:r>
              <a:rPr lang="en-US" sz="2400" dirty="0" smtClean="0"/>
              <a:t>anderbilt quit school to work in the boating industry with his father.</a:t>
            </a:r>
          </a:p>
          <a:p>
            <a:r>
              <a:rPr lang="en-US" dirty="0" smtClean="0"/>
              <a:t>He m</a:t>
            </a:r>
            <a:r>
              <a:rPr lang="en-US" sz="2400" dirty="0" smtClean="0"/>
              <a:t>arried his 18 year old cousin when he was only 19.</a:t>
            </a:r>
          </a:p>
          <a:p>
            <a:r>
              <a:rPr lang="en-US" dirty="0"/>
              <a:t>A</a:t>
            </a:r>
            <a:r>
              <a:rPr lang="en-US" sz="2400" dirty="0" smtClean="0"/>
              <a:t>t 16 his mother gave him $100 to buy a boat and start his own transport business between New York City and Staten Island.</a:t>
            </a:r>
          </a:p>
        </p:txBody>
      </p:sp>
    </p:spTree>
    <p:extLst>
      <p:ext uri="{BB962C8B-B14F-4D97-AF65-F5344CB8AC3E}">
        <p14:creationId xmlns:p14="http://schemas.microsoft.com/office/powerpoint/2010/main" val="2017310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Business Beginnings: Steamship</a:t>
            </a:r>
            <a:endParaRPr lang="en-US" dirty="0"/>
          </a:p>
        </p:txBody>
      </p:sp>
      <p:sp>
        <p:nvSpPr>
          <p:cNvPr id="3" name="Content Placeholder 2"/>
          <p:cNvSpPr>
            <a:spLocks noGrp="1"/>
          </p:cNvSpPr>
          <p:nvPr>
            <p:ph sz="quarter" idx="1"/>
          </p:nvPr>
        </p:nvSpPr>
        <p:spPr/>
        <p:txBody>
          <a:bodyPr>
            <a:normAutofit/>
          </a:bodyPr>
          <a:lstStyle/>
          <a:p>
            <a:r>
              <a:rPr lang="en-US" dirty="0" smtClean="0"/>
              <a:t>A</a:t>
            </a:r>
            <a:r>
              <a:rPr lang="en-US" sz="2400" dirty="0" smtClean="0"/>
              <a:t>fter starting a transportation service, Vanderbilt soon controlled most of the water traffic. </a:t>
            </a:r>
          </a:p>
          <a:p>
            <a:r>
              <a:rPr lang="en-US" dirty="0" smtClean="0"/>
              <a:t>He</a:t>
            </a:r>
            <a:r>
              <a:rPr lang="en-US" sz="2400" dirty="0" smtClean="0"/>
              <a:t> worked for 8 years before he sold his ships and began working for Thomas Gibbons’ steamboat line. Gibbons was in competition with Robert Fulton and Robert Livingston (which was illegal until the Supreme Court ruled otherwise in the </a:t>
            </a:r>
            <a:r>
              <a:rPr lang="en-US" sz="2400" i="1" dirty="0" smtClean="0"/>
              <a:t>Gibbons v. Ogden</a:t>
            </a:r>
            <a:r>
              <a:rPr lang="en-US" sz="2400" dirty="0" smtClean="0"/>
              <a:t> case).</a:t>
            </a:r>
            <a:endParaRPr lang="en-US" dirty="0" smtClean="0"/>
          </a:p>
          <a:p>
            <a:r>
              <a:rPr lang="en-US" sz="2400" dirty="0" smtClean="0"/>
              <a:t>Vanderbilt stayed with Gibbons for eleven years, learning as much as he could while saving enough money to start his own steamship line.</a:t>
            </a:r>
          </a:p>
        </p:txBody>
      </p:sp>
    </p:spTree>
    <p:extLst>
      <p:ext uri="{BB962C8B-B14F-4D97-AF65-F5344CB8AC3E}">
        <p14:creationId xmlns:p14="http://schemas.microsoft.com/office/powerpoint/2010/main" val="41338957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Business Beginnings: Steamship</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2400" dirty="0" smtClean="0"/>
              <a:t>After starting his own transportation business, Vanderbilt competed with other steamboat companies and forced them out of the waters by cutting his prices.</a:t>
            </a:r>
          </a:p>
          <a:p>
            <a:r>
              <a:rPr lang="en-US" sz="2400" dirty="0" smtClean="0"/>
              <a:t>In addition to his low prices, Vanderbilt is known for his competition in luxury, size, class, and speed.</a:t>
            </a:r>
          </a:p>
          <a:p>
            <a:r>
              <a:rPr lang="en-US" sz="2400" dirty="0" smtClean="0"/>
              <a:t>By the 1840s, Vanderbilt was the largest employer in the United States.</a:t>
            </a:r>
          </a:p>
          <a:p>
            <a:r>
              <a:rPr lang="en-US" sz="2400" dirty="0" smtClean="0"/>
              <a:t>During the gold rush Vanderbilt expanded and was doing so well (averaging $1 million a year) he decided to take a vacation. During his absence, the managers left in charge tried to take over the business and failed, costing Vanderbilt money. He eventually recovered, but decided to try a different occupation.</a:t>
            </a:r>
            <a:endParaRPr lang="en-US" sz="2400" dirty="0"/>
          </a:p>
        </p:txBody>
      </p:sp>
    </p:spTree>
    <p:extLst>
      <p:ext uri="{BB962C8B-B14F-4D97-AF65-F5344CB8AC3E}">
        <p14:creationId xmlns:p14="http://schemas.microsoft.com/office/powerpoint/2010/main" val="20505299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Business</a:t>
            </a:r>
            <a:r>
              <a:rPr lang="en-US" dirty="0" smtClean="0"/>
              <a:t>: Railroad</a:t>
            </a:r>
            <a:endParaRPr lang="en-US" dirty="0"/>
          </a:p>
        </p:txBody>
      </p:sp>
      <p:sp>
        <p:nvSpPr>
          <p:cNvPr id="3" name="Content Placeholder 2"/>
          <p:cNvSpPr>
            <a:spLocks noGrp="1"/>
          </p:cNvSpPr>
          <p:nvPr>
            <p:ph sz="quarter" idx="1"/>
          </p:nvPr>
        </p:nvSpPr>
        <p:spPr/>
        <p:txBody>
          <a:bodyPr>
            <a:normAutofit lnSpcReduction="10000"/>
          </a:bodyPr>
          <a:lstStyle/>
          <a:p>
            <a:r>
              <a:rPr lang="en-US" sz="2400" dirty="0" smtClean="0"/>
              <a:t>Nearing the age of 70, Vanderbilt tried making money through the railroad business.</a:t>
            </a:r>
          </a:p>
          <a:p>
            <a:r>
              <a:rPr lang="en-US" sz="2400" dirty="0" smtClean="0"/>
              <a:t>He bought the Hudson River Railroad and the New York and Harlem Railroad. Later he bought the Central Railroad and merged it with the others.</a:t>
            </a:r>
          </a:p>
          <a:p>
            <a:r>
              <a:rPr lang="en-US" sz="2400" dirty="0" smtClean="0"/>
              <a:t>He made his money by focusing on improving the service and equipment of the railways while maintaining low rates.</a:t>
            </a:r>
          </a:p>
          <a:p>
            <a:r>
              <a:rPr lang="en-US" sz="2400" dirty="0" smtClean="0"/>
              <a:t>Vanderbilt was in competition with Daniel Drew (who was forced out of the waters by Vanderbilt already) and his associates James Fisk and Jay Gould.</a:t>
            </a:r>
          </a:p>
        </p:txBody>
      </p:sp>
    </p:spTree>
    <p:extLst>
      <p:ext uri="{BB962C8B-B14F-4D97-AF65-F5344CB8AC3E}">
        <p14:creationId xmlns:p14="http://schemas.microsoft.com/office/powerpoint/2010/main" val="42426076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Business: Railroad</a:t>
            </a:r>
            <a:endParaRPr lang="en-US" dirty="0"/>
          </a:p>
        </p:txBody>
      </p:sp>
      <p:sp>
        <p:nvSpPr>
          <p:cNvPr id="3" name="Content Placeholder 2"/>
          <p:cNvSpPr>
            <a:spLocks noGrp="1"/>
          </p:cNvSpPr>
          <p:nvPr>
            <p:ph sz="quarter" idx="1"/>
          </p:nvPr>
        </p:nvSpPr>
        <p:spPr/>
        <p:txBody>
          <a:bodyPr>
            <a:normAutofit/>
          </a:bodyPr>
          <a:lstStyle/>
          <a:p>
            <a:r>
              <a:rPr lang="en-US" dirty="0" smtClean="0"/>
              <a:t>Vanderbilt tried to gain control of the Erie Railroad in 1867. At the same time Vanderbilt was buying stocks, Drew was placing false stocks on the market.</a:t>
            </a:r>
          </a:p>
          <a:p>
            <a:r>
              <a:rPr lang="en-US" dirty="0" smtClean="0"/>
              <a:t>Drew and associates fled to New Jersey while Vanderbilt lost $1-$2 million.</a:t>
            </a:r>
          </a:p>
          <a:p>
            <a:r>
              <a:rPr lang="en-US" dirty="0" smtClean="0"/>
              <a:t>After his loss, Vanderbilt forgot about obtaining the Erie Railroad and connected New York to Chicago by rail.</a:t>
            </a:r>
          </a:p>
          <a:p>
            <a:r>
              <a:rPr lang="en-US" dirty="0" smtClean="0"/>
              <a:t>The panic of 1873 hit and Vanderbilt decided to build the Grand Central Terminal in New York City, giving thousands of men employment.</a:t>
            </a:r>
          </a:p>
          <a:p>
            <a:endParaRPr lang="en-US" dirty="0"/>
          </a:p>
        </p:txBody>
      </p:sp>
    </p:spTree>
    <p:extLst>
      <p:ext uri="{BB962C8B-B14F-4D97-AF65-F5344CB8AC3E}">
        <p14:creationId xmlns:p14="http://schemas.microsoft.com/office/powerpoint/2010/main" val="24077308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Later Years</a:t>
            </a:r>
            <a:endParaRPr lang="en-US" dirty="0"/>
          </a:p>
        </p:txBody>
      </p:sp>
      <p:sp>
        <p:nvSpPr>
          <p:cNvPr id="3" name="Content Placeholder 2"/>
          <p:cNvSpPr>
            <a:spLocks noGrp="1"/>
          </p:cNvSpPr>
          <p:nvPr>
            <p:ph sz="quarter" idx="1"/>
          </p:nvPr>
        </p:nvSpPr>
        <p:spPr>
          <a:xfrm>
            <a:off x="457200" y="1524000"/>
            <a:ext cx="7467600" cy="4873752"/>
          </a:xfrm>
        </p:spPr>
        <p:txBody>
          <a:bodyPr>
            <a:normAutofit/>
          </a:bodyPr>
          <a:lstStyle/>
          <a:p>
            <a:r>
              <a:rPr lang="en-US" sz="2400" dirty="0" smtClean="0"/>
              <a:t>In 1868, Vanderbilt’s wife, Sophia, died.</a:t>
            </a:r>
          </a:p>
          <a:p>
            <a:r>
              <a:rPr lang="en-US" sz="2400" dirty="0" smtClean="0"/>
              <a:t>Vanderbilt donated $1 million to Nashville’s Central University which later became known as Vanderbilt University.</a:t>
            </a:r>
          </a:p>
          <a:p>
            <a:r>
              <a:rPr lang="en-US" sz="2400" dirty="0" smtClean="0"/>
              <a:t>His son, William H. Vanderbilt followed in his father’s footsteps and became the senior manager of the business.</a:t>
            </a:r>
          </a:p>
          <a:p>
            <a:r>
              <a:rPr lang="en-US" sz="2400" dirty="0" smtClean="0"/>
              <a:t>Cornelius Vanderbilt passed away in 1877, at the age of 83.</a:t>
            </a:r>
          </a:p>
          <a:p>
            <a:r>
              <a:rPr lang="en-US" sz="2400" dirty="0" smtClean="0"/>
              <a:t>The bulk of his fortune was left to his son, the rest was divided between his other nine surviving children.</a:t>
            </a:r>
            <a:endParaRPr lang="en-US" sz="2400" dirty="0"/>
          </a:p>
        </p:txBody>
      </p:sp>
    </p:spTree>
    <p:extLst>
      <p:ext uri="{BB962C8B-B14F-4D97-AF65-F5344CB8AC3E}">
        <p14:creationId xmlns:p14="http://schemas.microsoft.com/office/powerpoint/2010/main" val="1227082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1" y="5717869"/>
            <a:ext cx="8077200" cy="968681"/>
          </a:xfrm>
        </p:spPr>
        <p:txBody>
          <a:bodyPr>
            <a:normAutofit/>
          </a:bodyPr>
          <a:lstStyle/>
          <a:p>
            <a:r>
              <a:rPr lang="en-US" sz="1600" dirty="0" smtClean="0"/>
              <a:t>In the picture above, Vanderbilt is riding the two railroads he owns while competing with “Jim” (Daniel Drew and Associates) for the Erie Railroad. </a:t>
            </a:r>
            <a:endParaRPr lang="en-US" sz="16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457200"/>
            <a:ext cx="7543800" cy="52606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0" y="164812"/>
            <a:ext cx="5791200" cy="584775"/>
          </a:xfrm>
          <a:prstGeom prst="rect">
            <a:avLst/>
          </a:prstGeom>
          <a:noFill/>
        </p:spPr>
        <p:txBody>
          <a:bodyPr wrap="square" rtlCol="0">
            <a:spAutoFit/>
          </a:bodyPr>
          <a:lstStyle/>
          <a:p>
            <a:r>
              <a:rPr lang="en-US" sz="1600" dirty="0" smtClean="0"/>
              <a:t>Vanderbilt tells “Jim” to stop “jockeying”, meaning manipulate or to deal with in a fraudulent manner.</a:t>
            </a:r>
            <a:endParaRPr lang="en-US" sz="1600" dirty="0"/>
          </a:p>
        </p:txBody>
      </p:sp>
      <p:sp>
        <p:nvSpPr>
          <p:cNvPr id="6" name="TextBox 5"/>
          <p:cNvSpPr txBox="1"/>
          <p:nvPr/>
        </p:nvSpPr>
        <p:spPr>
          <a:xfrm>
            <a:off x="5334000" y="624302"/>
            <a:ext cx="3352800" cy="830997"/>
          </a:xfrm>
          <a:prstGeom prst="rect">
            <a:avLst/>
          </a:prstGeom>
          <a:noFill/>
        </p:spPr>
        <p:txBody>
          <a:bodyPr wrap="square" rtlCol="0">
            <a:spAutoFit/>
          </a:bodyPr>
          <a:lstStyle/>
          <a:p>
            <a:r>
              <a:rPr lang="en-US" sz="1600" dirty="0" smtClean="0"/>
              <a:t>“Jim” refers to Vanderbilt as Commodore, a popular nickname for him.</a:t>
            </a:r>
            <a:endParaRPr lang="en-US" sz="1600" dirty="0"/>
          </a:p>
        </p:txBody>
      </p:sp>
    </p:spTree>
    <p:extLst>
      <p:ext uri="{BB962C8B-B14F-4D97-AF65-F5344CB8AC3E}">
        <p14:creationId xmlns:p14="http://schemas.microsoft.com/office/powerpoint/2010/main" val="321831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sz="quarter" idx="1"/>
          </p:nvPr>
        </p:nvSpPr>
        <p:spPr/>
        <p:txBody>
          <a:bodyPr>
            <a:noAutofit/>
          </a:bodyPr>
          <a:lstStyle/>
          <a:p>
            <a:r>
              <a:rPr lang="en-US" sz="1800" i="1" dirty="0" smtClean="0"/>
              <a:t>Cornelius Vanderbilt. Museum Planet. </a:t>
            </a:r>
            <a:r>
              <a:rPr lang="en-US" sz="1800" dirty="0" smtClean="0"/>
              <a:t>Web, 03 Jan. 2012 	&lt;http://www.museumplanet.com/tour.php/nyc/gpv/17&gt;</a:t>
            </a:r>
            <a:endParaRPr lang="en-US" sz="1800" i="1" dirty="0" smtClean="0"/>
          </a:p>
          <a:p>
            <a:r>
              <a:rPr lang="en-US" sz="1800" i="1" dirty="0" smtClean="0"/>
              <a:t>Cornelius Vanderbilt: Pioneer American Industrialist</a:t>
            </a:r>
            <a:r>
              <a:rPr lang="en-US" sz="1800" dirty="0" smtClean="0"/>
              <a:t>. Web. 03 	Feb., 2012. &lt;http://www.u-s-history.com/pages/h845.html &gt;</a:t>
            </a:r>
            <a:endParaRPr lang="en-US" sz="1800" dirty="0" smtClean="0"/>
          </a:p>
          <a:p>
            <a:r>
              <a:rPr lang="en-US" sz="1800" dirty="0" smtClean="0"/>
              <a:t>Pegels</a:t>
            </a:r>
            <a:r>
              <a:rPr lang="en-US" sz="1800" dirty="0" smtClean="0"/>
              <a:t> C. </a:t>
            </a:r>
            <a:r>
              <a:rPr lang="en-US" sz="1800" i="1" dirty="0" smtClean="0"/>
              <a:t>The New Netherland Institute</a:t>
            </a:r>
            <a:r>
              <a:rPr lang="en-US" sz="1800" dirty="0" smtClean="0"/>
              <a:t>. New Netherland 	Institute Cultural Education Center. Web. 03 Feb., 2012. 	&lt;http://www.nnp.org/nni/Publications/Dutch-	American/vanderbiltc.html&gt;</a:t>
            </a:r>
          </a:p>
          <a:p>
            <a:r>
              <a:rPr lang="en-US" sz="1800" i="1" dirty="0" smtClean="0"/>
              <a:t>The Great Race for the Western Stakes 1870</a:t>
            </a:r>
            <a:r>
              <a:rPr lang="en-US" sz="1800" dirty="0" smtClean="0"/>
              <a:t>. 1870. </a:t>
            </a:r>
            <a:r>
              <a:rPr lang="en-US" sz="1800" i="1" dirty="0" smtClean="0"/>
              <a:t>American 	Political Prints, 1766-1876, </a:t>
            </a:r>
            <a:r>
              <a:rPr lang="en-US" sz="1800" dirty="0" smtClean="0"/>
              <a:t>Web, 03 Feb., 2012. 	&lt;http://loc.harpweek.com/LCPoliticalCartoons/IndexDisplay	CartoonMedium.asp&gt;</a:t>
            </a:r>
          </a:p>
          <a:p>
            <a:r>
              <a:rPr lang="en-US" sz="1800" dirty="0" smtClean="0"/>
              <a:t>University of St. Francis. </a:t>
            </a:r>
            <a:r>
              <a:rPr lang="en-US" sz="1800" i="1" dirty="0" smtClean="0"/>
              <a:t>Business Biography</a:t>
            </a:r>
            <a:r>
              <a:rPr lang="en-US" sz="1800" dirty="0" smtClean="0"/>
              <a:t>. University of St. 	Francis. Web. 03 Feb. 2012. 	&lt;http://www.stfrancis.edu/content/ba/ghkickul/stuwebs/bbio	s/biography/vanderbi.htm&gt;</a:t>
            </a:r>
          </a:p>
          <a:p>
            <a:endParaRPr lang="en-US" sz="1800" dirty="0" smtClean="0"/>
          </a:p>
        </p:txBody>
      </p:sp>
    </p:spTree>
    <p:extLst>
      <p:ext uri="{BB962C8B-B14F-4D97-AF65-F5344CB8AC3E}">
        <p14:creationId xmlns:p14="http://schemas.microsoft.com/office/powerpoint/2010/main" val="249992525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Custom 1">
      <a:dk1>
        <a:sysClr val="windowText" lastClr="000000"/>
      </a:dk1>
      <a:lt1>
        <a:sysClr val="window" lastClr="FFFFFF"/>
      </a:lt1>
      <a:dk2>
        <a:srgbClr val="464646"/>
      </a:dk2>
      <a:lt2>
        <a:srgbClr val="DEF5FA"/>
      </a:lt2>
      <a:accent1>
        <a:srgbClr val="2DA2BF"/>
      </a:accent1>
      <a:accent2>
        <a:srgbClr val="21798F"/>
      </a:accent2>
      <a:accent3>
        <a:srgbClr val="79CBDF"/>
      </a:accent3>
      <a:accent4>
        <a:srgbClr val="A6DCEA"/>
      </a:accent4>
      <a:accent5>
        <a:srgbClr val="D2EDF4"/>
      </a:accent5>
      <a:accent6>
        <a:srgbClr val="2DA2BF"/>
      </a:accent6>
      <a:hlink>
        <a:srgbClr val="1896C8"/>
      </a:hlink>
      <a:folHlink>
        <a:srgbClr val="10648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1830</TotalTime>
  <Words>658</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Oriel</vt:lpstr>
      <vt:lpstr>Cornelius Vanderbilt</vt:lpstr>
      <vt:lpstr>Early Years</vt:lpstr>
      <vt:lpstr>Business Beginnings: Steamship</vt:lpstr>
      <vt:lpstr>Business Beginnings: Steamship</vt:lpstr>
      <vt:lpstr>Big Business: Railroad</vt:lpstr>
      <vt:lpstr>Big Business: Railroad</vt:lpstr>
      <vt:lpstr>Later Years</vt:lpstr>
      <vt:lpstr>PowerPoint Presentation</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Cornelius Vanderbilt</dc:title>
  <dc:creator>Renna</dc:creator>
  <cp:lastModifiedBy>Renna</cp:lastModifiedBy>
  <cp:revision>25</cp:revision>
  <dcterms:created xsi:type="dcterms:W3CDTF">2012-02-02T21:11:11Z</dcterms:created>
  <dcterms:modified xsi:type="dcterms:W3CDTF">2012-02-04T03:41:32Z</dcterms:modified>
</cp:coreProperties>
</file>